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80" r:id="rId3"/>
    <p:sldId id="272" r:id="rId4"/>
    <p:sldId id="273" r:id="rId5"/>
    <p:sldId id="274" r:id="rId6"/>
    <p:sldId id="276" r:id="rId7"/>
    <p:sldId id="275" r:id="rId8"/>
    <p:sldId id="277" r:id="rId9"/>
    <p:sldId id="278" r:id="rId10"/>
    <p:sldId id="279" r:id="rId11"/>
  </p:sldIdLst>
  <p:sldSz cx="18288000" cy="10287000"/>
  <p:notesSz cx="6858000" cy="9144000"/>
  <p:embeddedFontLst>
    <p:embeddedFont>
      <p:font typeface="Noto Sans T Chinese" panose="02020500000000000000" charset="-120"/>
      <p:regular r:id="rId12"/>
    </p:embeddedFont>
    <p:embeddedFont>
      <p:font typeface="Noto Sans T Chinese Bold" panose="02020500000000000000" charset="-120"/>
      <p:regular r:id="rId13"/>
    </p:embeddedFont>
    <p:embeddedFont>
      <p:font typeface="Microsoft JhengHei" panose="020B0604030504040204" pitchFamily="34" charset="-120"/>
      <p:regular r:id="rId14"/>
      <p:bold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0" d="100"/>
          <a:sy n="70" d="100"/>
        </p:scale>
        <p:origin x="774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8288000" cy="6243439"/>
          </a:xfrm>
          <a:prstGeom prst="rect">
            <a:avLst/>
          </a:prstGeom>
          <a:solidFill>
            <a:srgbClr val="F1F1F1"/>
          </a:solidFill>
        </p:spPr>
        <p:txBody>
          <a:bodyPr/>
          <a:lstStyle/>
          <a:p>
            <a:endParaRPr lang="zh-TW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12089143" y="2653258"/>
            <a:ext cx="4376118" cy="771670"/>
            <a:chOff x="0" y="0"/>
            <a:chExt cx="5359237" cy="94502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360507" cy="945029"/>
            </a:xfrm>
            <a:custGeom>
              <a:avLst/>
              <a:gdLst/>
              <a:ahLst/>
              <a:cxnLst/>
              <a:rect l="l" t="t" r="r" b="b"/>
              <a:pathLst>
                <a:path w="5360507" h="945029">
                  <a:moveTo>
                    <a:pt x="4806787" y="945029"/>
                  </a:moveTo>
                  <a:lnTo>
                    <a:pt x="553720" y="945029"/>
                  </a:lnTo>
                  <a:cubicBezTo>
                    <a:pt x="247650" y="945029"/>
                    <a:pt x="0" y="733433"/>
                    <a:pt x="0" y="473042"/>
                  </a:cubicBezTo>
                  <a:cubicBezTo>
                    <a:pt x="0" y="211567"/>
                    <a:pt x="247650" y="0"/>
                    <a:pt x="553720" y="0"/>
                  </a:cubicBezTo>
                  <a:lnTo>
                    <a:pt x="4806787" y="0"/>
                  </a:lnTo>
                  <a:cubicBezTo>
                    <a:pt x="5112857" y="0"/>
                    <a:pt x="5360507" y="211567"/>
                    <a:pt x="5360507" y="473042"/>
                  </a:cubicBezTo>
                  <a:cubicBezTo>
                    <a:pt x="5359237" y="733433"/>
                    <a:pt x="5111587" y="945029"/>
                    <a:pt x="4806787" y="945029"/>
                  </a:cubicBezTo>
                  <a:close/>
                </a:path>
              </a:pathLst>
            </a:custGeom>
            <a:solidFill>
              <a:srgbClr val="5271FF"/>
            </a:solidFill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2491303" y="2841958"/>
            <a:ext cx="3571797" cy="3561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3"/>
              </a:lnSpc>
            </a:pPr>
            <a:r>
              <a:rPr lang="en-US" sz="2102">
                <a:solidFill>
                  <a:srgbClr val="FFFFFF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LeeLee 粒粒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822739" y="2021259"/>
            <a:ext cx="9139911" cy="1422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999"/>
              </a:lnSpc>
            </a:pPr>
            <a:r>
              <a:rPr lang="en-US" sz="9999" b="1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校園故事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822739" y="1262926"/>
            <a:ext cx="567361" cy="355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49"/>
              </a:lnSpc>
            </a:pPr>
            <a:r>
              <a:rPr lang="en-US" sz="2499" b="1">
                <a:solidFill>
                  <a:srgbClr val="5271FF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03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822739" y="8493711"/>
            <a:ext cx="6199171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前清敬事房四品總管  / 小李子或李大總管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822739" y="7929246"/>
            <a:ext cx="6199171" cy="455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779"/>
              </a:lnSpc>
              <a:spcBef>
                <a:spcPct val="0"/>
              </a:spcBef>
            </a:pPr>
            <a:r>
              <a:rPr lang="en-US" sz="2700" b="1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粒粒  </a:t>
            </a:r>
          </a:p>
        </p:txBody>
      </p:sp>
      <p:sp>
        <p:nvSpPr>
          <p:cNvPr id="10" name="AutoShape 10"/>
          <p:cNvSpPr/>
          <p:nvPr/>
        </p:nvSpPr>
        <p:spPr>
          <a:xfrm>
            <a:off x="1822739" y="7637897"/>
            <a:ext cx="6199171" cy="0"/>
          </a:xfrm>
          <a:prstGeom prst="line">
            <a:avLst/>
          </a:prstGeom>
          <a:ln w="19050" cap="flat">
            <a:solidFill>
              <a:srgbClr val="5271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TW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Fashion Show, Catwalk Event, Runway Show, Fashion Week themed photo.">
            <a:extLst>
              <a:ext uri="{FF2B5EF4-FFF2-40B4-BE49-F238E27FC236}">
                <a16:creationId xmlns:a16="http://schemas.microsoft.com/office/drawing/2014/main" id="{B6F55A7F-F187-B21B-B63B-9A12D8FFF1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81000" y="-952500"/>
            <a:ext cx="19456588" cy="14281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6">
            <a:extLst>
              <a:ext uri="{FF2B5EF4-FFF2-40B4-BE49-F238E27FC236}">
                <a16:creationId xmlns:a16="http://schemas.microsoft.com/office/drawing/2014/main" id="{D20D2F30-6E91-717A-ABFA-65981975ECC7}"/>
              </a:ext>
            </a:extLst>
          </p:cNvPr>
          <p:cNvSpPr txBox="1"/>
          <p:nvPr/>
        </p:nvSpPr>
        <p:spPr>
          <a:xfrm>
            <a:off x="4196649" y="1368425"/>
            <a:ext cx="13190818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1" dirty="0" err="1">
                <a:solidFill>
                  <a:schemeClr val="bg1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我找到Cici了！跟她一起走秀去</a:t>
            </a:r>
            <a:r>
              <a:rPr lang="en-US" sz="2000" b="1" dirty="0">
                <a:solidFill>
                  <a:srgbClr val="4D4F5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！</a:t>
            </a:r>
          </a:p>
        </p:txBody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BA2BF518-FF68-4E18-6A10-47AEE52F4D79}"/>
              </a:ext>
            </a:extLst>
          </p:cNvPr>
          <p:cNvSpPr txBox="1"/>
          <p:nvPr/>
        </p:nvSpPr>
        <p:spPr>
          <a:xfrm>
            <a:off x="1732633" y="1038225"/>
            <a:ext cx="2618760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399"/>
              </a:lnSpc>
              <a:spcBef>
                <a:spcPct val="0"/>
              </a:spcBef>
            </a:pPr>
            <a:r>
              <a:rPr lang="en-US" sz="6999" b="1">
                <a:solidFill>
                  <a:srgbClr val="FFFFFF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結局: </a:t>
            </a:r>
          </a:p>
        </p:txBody>
      </p:sp>
      <p:sp>
        <p:nvSpPr>
          <p:cNvPr id="4" name="TextBox 8">
            <a:extLst>
              <a:ext uri="{FF2B5EF4-FFF2-40B4-BE49-F238E27FC236}">
                <a16:creationId xmlns:a16="http://schemas.microsoft.com/office/drawing/2014/main" id="{4FEE3E5C-25A6-3626-E15F-D1D90C5E845A}"/>
              </a:ext>
            </a:extLst>
          </p:cNvPr>
          <p:cNvSpPr txBox="1"/>
          <p:nvPr/>
        </p:nvSpPr>
        <p:spPr>
          <a:xfrm>
            <a:off x="1028700" y="1047750"/>
            <a:ext cx="567361" cy="355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49"/>
              </a:lnSpc>
            </a:pPr>
            <a:r>
              <a:rPr lang="en-US" sz="2499" b="1" dirty="0">
                <a:solidFill>
                  <a:srgbClr val="FFFFFF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07</a:t>
            </a:r>
          </a:p>
        </p:txBody>
      </p:sp>
    </p:spTree>
    <p:extLst>
      <p:ext uri="{BB962C8B-B14F-4D97-AF65-F5344CB8AC3E}">
        <p14:creationId xmlns:p14="http://schemas.microsoft.com/office/powerpoint/2010/main" val="39925768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>
            <a:extLst>
              <a:ext uri="{FF2B5EF4-FFF2-40B4-BE49-F238E27FC236}">
                <a16:creationId xmlns:a16="http://schemas.microsoft.com/office/drawing/2014/main" id="{18BC9678-9000-C819-A1F8-0456E8524FAC}"/>
              </a:ext>
            </a:extLst>
          </p:cNvPr>
          <p:cNvSpPr txBox="1"/>
          <p:nvPr/>
        </p:nvSpPr>
        <p:spPr>
          <a:xfrm>
            <a:off x="4572000" y="2967687"/>
            <a:ext cx="9144000" cy="43550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zh-TW" altLang="en-US" sz="4300" b="1" i="0" u="none" strike="noStrike" dirty="0">
                <a:solidFill>
                  <a:srgbClr val="432FA6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評分標準</a:t>
            </a:r>
            <a:endParaRPr lang="zh-TW" altLang="en-US" b="0" dirty="0">
              <a:effectLst/>
            </a:endParaRPr>
          </a:p>
          <a:p>
            <a:pPr marL="46673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br>
              <a:rPr lang="zh-TW" altLang="en-US" b="0" dirty="0">
                <a:effectLst/>
              </a:rPr>
            </a:br>
            <a:r>
              <a:rPr lang="en-US" altLang="zh-TW" sz="2400" b="1" i="0" u="none" strike="noStrike" dirty="0">
                <a:solidFill>
                  <a:srgbClr val="00B050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Simple baseline (4pt)</a:t>
            </a:r>
            <a:endParaRPr lang="en-US" altLang="zh-TW" sz="2400" b="1" i="0" u="none" strike="noStrike" dirty="0">
              <a:solidFill>
                <a:srgbClr val="00B050"/>
              </a:solidFill>
              <a:effectLst/>
              <a:latin typeface="Arial" panose="020B0604020202020204" pitchFamily="34" charset="0"/>
            </a:endParaRP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TW" altLang="en-US" sz="2400" b="1" i="0" u="none" strike="noStrike" dirty="0">
                <a:solidFill>
                  <a:srgbClr val="00B050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三分鐘</a:t>
            </a:r>
            <a:r>
              <a:rPr lang="en-US" altLang="zh-TW" sz="2400" b="1" i="0" u="none" strike="noStrike" dirty="0">
                <a:solidFill>
                  <a:srgbClr val="00B050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(120~180</a:t>
            </a:r>
            <a:r>
              <a:rPr lang="zh-TW" altLang="en-US" sz="2400" b="1" i="0" u="none" strike="noStrike" dirty="0">
                <a:solidFill>
                  <a:srgbClr val="00B050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秒</a:t>
            </a:r>
            <a:r>
              <a:rPr lang="en-US" altLang="zh-TW" sz="2400" b="1" i="0" u="none" strike="noStrike" dirty="0">
                <a:solidFill>
                  <a:srgbClr val="00B050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  <a:r>
              <a:rPr lang="zh-TW" altLang="en-US" sz="2400" b="1" i="0" u="none" strike="noStrike" dirty="0">
                <a:solidFill>
                  <a:srgbClr val="00B050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的</a:t>
            </a:r>
            <a:r>
              <a:rPr lang="en-US" altLang="zh-TW" sz="2400" b="1" i="0" u="none" strike="noStrike" dirty="0">
                <a:solidFill>
                  <a:srgbClr val="00B050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lang="zh-TW" altLang="en-US" sz="2400" b="1" i="0" u="none" strike="noStrike" dirty="0">
                <a:solidFill>
                  <a:srgbClr val="00B050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冒險故事</a:t>
            </a:r>
            <a:r>
              <a:rPr lang="en-US" altLang="zh-TW" sz="2400" b="1" i="0" u="none" strike="noStrike" dirty="0">
                <a:solidFill>
                  <a:srgbClr val="00B050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  <a:r>
              <a:rPr lang="zh-TW" altLang="en-US" sz="2400" b="1" i="0" u="none" strike="noStrike" dirty="0">
                <a:solidFill>
                  <a:srgbClr val="00B050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影片 </a:t>
            </a:r>
            <a:r>
              <a:rPr lang="en-US" altLang="zh-TW" sz="2400" b="1" i="0" u="none" strike="noStrike" dirty="0">
                <a:solidFill>
                  <a:srgbClr val="00B050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(2pt)</a:t>
            </a:r>
            <a:endParaRPr lang="en-US" altLang="zh-TW" sz="2400" b="1" i="0" u="none" strike="noStrike" dirty="0">
              <a:solidFill>
                <a:srgbClr val="00B050"/>
              </a:solidFill>
              <a:effectLst/>
              <a:latin typeface="Arial" panose="020B0604020202020204" pitchFamily="34" charset="0"/>
            </a:endParaRP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TW" altLang="en-US" sz="2400" b="1" i="0" u="none" strike="noStrike" dirty="0">
                <a:solidFill>
                  <a:srgbClr val="00B050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影片加上字幕 </a:t>
            </a:r>
            <a:r>
              <a:rPr lang="en-US" altLang="zh-TW" sz="2400" b="1" i="0" u="none" strike="noStrike" dirty="0">
                <a:solidFill>
                  <a:srgbClr val="00B050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(2pt)</a:t>
            </a:r>
            <a:endParaRPr lang="en-US" altLang="zh-TW" sz="2400" b="1" i="0" u="none" strike="noStrike" dirty="0">
              <a:solidFill>
                <a:srgbClr val="00B050"/>
              </a:solidFill>
              <a:effectLst/>
              <a:latin typeface="Arial" panose="020B0604020202020204" pitchFamily="34" charset="0"/>
            </a:endParaRPr>
          </a:p>
          <a:p>
            <a:pPr marL="46673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2400" b="1" i="0" u="none" strike="noStrike" dirty="0">
                <a:solidFill>
                  <a:srgbClr val="FF0000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Medium baseline (4pt)</a:t>
            </a:r>
            <a:endParaRPr lang="en-US" altLang="zh-TW" sz="2400" b="1" i="0" u="none" strike="noStrike" dirty="0">
              <a:solidFill>
                <a:srgbClr val="FF0000"/>
              </a:solidFill>
              <a:effectLst/>
              <a:latin typeface="Arial" panose="020B0604020202020204" pitchFamily="34" charset="0"/>
            </a:endParaRP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2400" b="1" i="0" u="none" strike="noStrike" dirty="0">
                <a:solidFill>
                  <a:srgbClr val="FF0000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PPT</a:t>
            </a:r>
            <a:r>
              <a:rPr lang="zh-TW" altLang="en-US" sz="2400" b="1" i="0" u="none" strike="noStrike" dirty="0">
                <a:solidFill>
                  <a:srgbClr val="FF0000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製作，按照七步驟故事，使用 </a:t>
            </a:r>
            <a:r>
              <a:rPr lang="en-US" altLang="zh-TW" sz="2400" b="1" i="0" u="none" strike="noStrike" dirty="0">
                <a:solidFill>
                  <a:srgbClr val="FF0000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unsplash.com CC0 </a:t>
            </a:r>
            <a:r>
              <a:rPr lang="zh-TW" altLang="en-US" sz="2400" b="1" i="0" u="none" strike="noStrike" dirty="0">
                <a:solidFill>
                  <a:srgbClr val="FF0000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授權</a:t>
            </a:r>
            <a:r>
              <a:rPr lang="zh-TW" altLang="en-US" sz="2400" b="1" i="0" u="sng" strike="noStrike" dirty="0">
                <a:solidFill>
                  <a:srgbClr val="FF0000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照片</a:t>
            </a:r>
            <a:r>
              <a:rPr lang="zh-TW" altLang="en-US" sz="2400" b="1" i="0" u="none" strike="noStrike" dirty="0">
                <a:solidFill>
                  <a:srgbClr val="FF0000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2400" b="1" i="0" u="none" strike="noStrike" dirty="0">
                <a:solidFill>
                  <a:srgbClr val="FF0000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(2pt)</a:t>
            </a:r>
            <a:endParaRPr lang="en-US" altLang="zh-TW" sz="2400" b="1" i="0" u="none" strike="noStrike" dirty="0">
              <a:solidFill>
                <a:srgbClr val="FF0000"/>
              </a:solidFill>
              <a:effectLst/>
              <a:latin typeface="Arial" panose="020B0604020202020204" pitchFamily="34" charset="0"/>
            </a:endParaRPr>
          </a:p>
          <a:p>
            <a:pPr marL="4572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2400" b="1" i="0" u="none" strike="noStrike" dirty="0">
                <a:solidFill>
                  <a:srgbClr val="FF0000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PPT</a:t>
            </a:r>
            <a:r>
              <a:rPr lang="zh-TW" altLang="en-US" sz="2400" b="1" i="0" u="none" strike="noStrike" dirty="0">
                <a:solidFill>
                  <a:srgbClr val="FF0000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製作，按照七步驟故事，每一頁</a:t>
            </a:r>
            <a:r>
              <a:rPr lang="zh-TW" altLang="en-US" sz="2400" b="1" i="0" u="sng" strike="noStrike" dirty="0">
                <a:solidFill>
                  <a:srgbClr val="FF0000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標明第幾步驟</a:t>
            </a:r>
            <a:r>
              <a:rPr lang="zh-TW" altLang="en-US" sz="2400" b="1" i="0" u="none" strike="noStrike" dirty="0">
                <a:solidFill>
                  <a:srgbClr val="FF0000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2400" b="1" i="0" u="none" strike="noStrike" dirty="0">
                <a:solidFill>
                  <a:srgbClr val="FF0000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(2pt)</a:t>
            </a:r>
            <a:endParaRPr lang="en-US" altLang="zh-TW" sz="2400" b="1" i="0" u="none" strike="noStrike" dirty="0">
              <a:solidFill>
                <a:srgbClr val="FF0000"/>
              </a:solidFill>
              <a:effectLst/>
              <a:latin typeface="Arial" panose="020B0604020202020204" pitchFamily="34" charset="0"/>
            </a:endParaRPr>
          </a:p>
          <a:p>
            <a:pPr marL="46673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2400" b="1" i="0" u="none" strike="noStrike" dirty="0">
                <a:solidFill>
                  <a:srgbClr val="7030A0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Strong baseline (2pt)</a:t>
            </a:r>
            <a:endParaRPr lang="en-US" altLang="zh-TW" sz="2400" b="1" i="0" u="none" strike="noStrike" dirty="0">
              <a:solidFill>
                <a:srgbClr val="7030A0"/>
              </a:solidFill>
              <a:effectLst/>
              <a:latin typeface="Arial" panose="020B0604020202020204" pitchFamily="34" charset="0"/>
            </a:endParaRP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TW" altLang="en-US" sz="2400" b="1" i="0" u="none" strike="noStrike" dirty="0">
                <a:solidFill>
                  <a:srgbClr val="7030A0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透過 </a:t>
            </a:r>
            <a:r>
              <a:rPr lang="en-US" altLang="zh-TW" sz="2400" b="1" i="0" u="none" strike="noStrike" dirty="0">
                <a:solidFill>
                  <a:srgbClr val="7030A0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OBS </a:t>
            </a:r>
            <a:r>
              <a:rPr lang="zh-TW" altLang="en-US" sz="2400" b="1" i="0" u="none" strike="noStrike" dirty="0">
                <a:solidFill>
                  <a:srgbClr val="7030A0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在 </a:t>
            </a:r>
            <a:r>
              <a:rPr lang="en-US" altLang="zh-TW" sz="2400" b="1" i="0" u="none" strike="noStrike" dirty="0">
                <a:solidFill>
                  <a:srgbClr val="7030A0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YouTube </a:t>
            </a:r>
            <a:r>
              <a:rPr lang="zh-TW" altLang="en-US" sz="2400" b="1" i="0" u="none" strike="noStrike" dirty="0">
                <a:solidFill>
                  <a:srgbClr val="7030A0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上直播 </a:t>
            </a:r>
            <a:r>
              <a:rPr lang="en-US" altLang="zh-TW" sz="2400" b="1" i="0" u="none" strike="noStrike" dirty="0">
                <a:solidFill>
                  <a:srgbClr val="7030A0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(2pt)</a:t>
            </a:r>
            <a:endParaRPr lang="en-US" altLang="zh-TW" sz="2400" b="1" i="0" u="none" strike="noStrike" dirty="0">
              <a:solidFill>
                <a:srgbClr val="7030A0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72941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ree stock image of Light Effects created by Bjorgvin">
            <a:extLst>
              <a:ext uri="{FF2B5EF4-FFF2-40B4-BE49-F238E27FC236}">
                <a16:creationId xmlns:a16="http://schemas.microsoft.com/office/drawing/2014/main" id="{E89BA5D1-4794-0604-FEBD-DFA217290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59" y="-2247900"/>
            <a:ext cx="18277367" cy="13708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3">
            <a:extLst>
              <a:ext uri="{FF2B5EF4-FFF2-40B4-BE49-F238E27FC236}">
                <a16:creationId xmlns:a16="http://schemas.microsoft.com/office/drawing/2014/main" id="{BD6C4D97-0297-153D-24E3-45D14E0B0F1F}"/>
              </a:ext>
            </a:extLst>
          </p:cNvPr>
          <p:cNvSpPr txBox="1"/>
          <p:nvPr/>
        </p:nvSpPr>
        <p:spPr>
          <a:xfrm>
            <a:off x="5770267" y="1365250"/>
            <a:ext cx="7058210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1">
                <a:solidFill>
                  <a:srgbClr val="FFFFFF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我是LeeLee，看到一道光就跳過來</a:t>
            </a:r>
          </a:p>
        </p:txBody>
      </p:sp>
      <p:sp>
        <p:nvSpPr>
          <p:cNvPr id="3" name="TextBox 4">
            <a:extLst>
              <a:ext uri="{FF2B5EF4-FFF2-40B4-BE49-F238E27FC236}">
                <a16:creationId xmlns:a16="http://schemas.microsoft.com/office/drawing/2014/main" id="{118267E0-43D8-A4D5-0A99-77DA11A13FC0}"/>
              </a:ext>
            </a:extLst>
          </p:cNvPr>
          <p:cNvSpPr txBox="1"/>
          <p:nvPr/>
        </p:nvSpPr>
        <p:spPr>
          <a:xfrm>
            <a:off x="1732633" y="1038225"/>
            <a:ext cx="4213617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399"/>
              </a:lnSpc>
              <a:spcBef>
                <a:spcPct val="0"/>
              </a:spcBef>
            </a:pPr>
            <a:r>
              <a:rPr lang="en-US" sz="6999" b="1" dirty="0" err="1">
                <a:solidFill>
                  <a:srgbClr val="FFFFFF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校園故事</a:t>
            </a:r>
            <a:endParaRPr lang="en-US" sz="6999" b="1" dirty="0">
              <a:solidFill>
                <a:srgbClr val="FFFFFF"/>
              </a:solidFill>
              <a:latin typeface="Noto Sans T Chinese Bold"/>
              <a:ea typeface="Noto Sans T Chinese Bold"/>
              <a:cs typeface="Noto Sans T Chinese Bold"/>
              <a:sym typeface="Noto Sans T Chinese Bold"/>
            </a:endParaRPr>
          </a:p>
        </p:txBody>
      </p:sp>
      <p:sp>
        <p:nvSpPr>
          <p:cNvPr id="4" name="TextBox 5">
            <a:extLst>
              <a:ext uri="{FF2B5EF4-FFF2-40B4-BE49-F238E27FC236}">
                <a16:creationId xmlns:a16="http://schemas.microsoft.com/office/drawing/2014/main" id="{AB9E43CB-7A66-279B-27B9-3259B8B11C20}"/>
              </a:ext>
            </a:extLst>
          </p:cNvPr>
          <p:cNvSpPr txBox="1"/>
          <p:nvPr/>
        </p:nvSpPr>
        <p:spPr>
          <a:xfrm>
            <a:off x="1028700" y="1047750"/>
            <a:ext cx="567361" cy="355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49"/>
              </a:lnSpc>
            </a:pPr>
            <a:r>
              <a:rPr lang="en-US" sz="2499" b="1">
                <a:solidFill>
                  <a:srgbClr val="FFFFFF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00</a:t>
            </a:r>
          </a:p>
        </p:txBody>
      </p:sp>
    </p:spTree>
    <p:extLst>
      <p:ext uri="{BB962C8B-B14F-4D97-AF65-F5344CB8AC3E}">
        <p14:creationId xmlns:p14="http://schemas.microsoft.com/office/powerpoint/2010/main" val="40100793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ollege fashion student attending class in the classroom working on their fashion design Atelier - Fashion Stock Photo">
            <a:extLst>
              <a:ext uri="{FF2B5EF4-FFF2-40B4-BE49-F238E27FC236}">
                <a16:creationId xmlns:a16="http://schemas.microsoft.com/office/drawing/2014/main" id="{62730E26-4B37-491B-3D26-720BB03F96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200400" y="0"/>
            <a:ext cx="28270200" cy="17144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2">
            <a:extLst>
              <a:ext uri="{FF2B5EF4-FFF2-40B4-BE49-F238E27FC236}">
                <a16:creationId xmlns:a16="http://schemas.microsoft.com/office/drawing/2014/main" id="{D09CE42E-9396-5244-3F5D-30656B2955D3}"/>
              </a:ext>
            </a:extLst>
          </p:cNvPr>
          <p:cNvSpPr txBox="1"/>
          <p:nvPr/>
        </p:nvSpPr>
        <p:spPr>
          <a:xfrm>
            <a:off x="3839441" y="1041400"/>
            <a:ext cx="13419859" cy="1044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1">
                <a:solidFill>
                  <a:srgbClr val="FFFFFF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我要找Cici，以免她生氣就把我抄家了！</a:t>
            </a:r>
          </a:p>
          <a:p>
            <a:pPr algn="l">
              <a:lnSpc>
                <a:spcPts val="2800"/>
              </a:lnSpc>
            </a:pPr>
            <a:r>
              <a:rPr lang="en-US" sz="2000" b="1">
                <a:solidFill>
                  <a:srgbClr val="FFFFFF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結果在一所學校裡，一群年輕人都在做衣服，看來是服裝設計系啊&lt;剛好Cici也很喜歡設計衣服，她還喜歡cosplay觀音菩薩呢！說不定在這裡可以找到Cici</a:t>
            </a:r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C428C1A2-728E-C5D5-64F3-04C371F3D65A}"/>
              </a:ext>
            </a:extLst>
          </p:cNvPr>
          <p:cNvSpPr txBox="1"/>
          <p:nvPr/>
        </p:nvSpPr>
        <p:spPr>
          <a:xfrm>
            <a:off x="1732633" y="1038225"/>
            <a:ext cx="2106809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399"/>
              </a:lnSpc>
              <a:spcBef>
                <a:spcPct val="0"/>
              </a:spcBef>
            </a:pPr>
            <a:r>
              <a:rPr lang="en-US" sz="6999" b="1">
                <a:solidFill>
                  <a:srgbClr val="FFFFFF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目標</a:t>
            </a: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730E55E5-9038-4E51-91D7-70CD89F3CAD0}"/>
              </a:ext>
            </a:extLst>
          </p:cNvPr>
          <p:cNvSpPr txBox="1"/>
          <p:nvPr/>
        </p:nvSpPr>
        <p:spPr>
          <a:xfrm>
            <a:off x="1028700" y="1047750"/>
            <a:ext cx="567361" cy="355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49"/>
              </a:lnSpc>
            </a:pPr>
            <a:r>
              <a:rPr lang="en-US" sz="2499" b="1" dirty="0">
                <a:solidFill>
                  <a:srgbClr val="FFFFFF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26345795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Multiracial group of young friends bonding outdoors Multicultural group of young friends bonding outdoors and having fun - Stylish cool teens gathering at urban skate park Teenager Stock Photo">
            <a:extLst>
              <a:ext uri="{FF2B5EF4-FFF2-40B4-BE49-F238E27FC236}">
                <a16:creationId xmlns:a16="http://schemas.microsoft.com/office/drawing/2014/main" id="{19294F16-02A4-29B6-B4E2-A699FA1C58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7200" y="-419100"/>
            <a:ext cx="19812000" cy="13214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2">
            <a:extLst>
              <a:ext uri="{FF2B5EF4-FFF2-40B4-BE49-F238E27FC236}">
                <a16:creationId xmlns:a16="http://schemas.microsoft.com/office/drawing/2014/main" id="{EBD00020-F1A5-28E0-ACF8-1EB36E2E3BDD}"/>
              </a:ext>
            </a:extLst>
          </p:cNvPr>
          <p:cNvSpPr txBox="1"/>
          <p:nvPr/>
        </p:nvSpPr>
        <p:spPr>
          <a:xfrm>
            <a:off x="4071141" y="1177925"/>
            <a:ext cx="13190818" cy="1044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1">
                <a:solidFill>
                  <a:srgbClr val="FFFFFF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目前最大的阻礙是…我很特殊的西洋騎士服裝，在這學校裡顯得很平常，這些年輕小伙子們個個都穿得很有型，我好像不夠突出呢</a:t>
            </a:r>
          </a:p>
          <a:p>
            <a:pPr algn="l">
              <a:lnSpc>
                <a:spcPts val="2800"/>
              </a:lnSpc>
            </a:pPr>
            <a:endParaRPr lang="en-US" sz="2000" b="1">
              <a:solidFill>
                <a:srgbClr val="FFFFFF"/>
              </a:solidFill>
              <a:latin typeface="Noto Sans T Chinese Bold"/>
              <a:ea typeface="Noto Sans T Chinese Bold"/>
              <a:cs typeface="Noto Sans T Chinese Bold"/>
              <a:sym typeface="Noto Sans T Chinese Bold"/>
            </a:endParaRPr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98BF31F5-C73F-A04E-0BB9-2FA4086A0E83}"/>
              </a:ext>
            </a:extLst>
          </p:cNvPr>
          <p:cNvSpPr txBox="1"/>
          <p:nvPr/>
        </p:nvSpPr>
        <p:spPr>
          <a:xfrm>
            <a:off x="1732633" y="1038225"/>
            <a:ext cx="2106809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399"/>
              </a:lnSpc>
              <a:spcBef>
                <a:spcPct val="0"/>
              </a:spcBef>
            </a:pPr>
            <a:r>
              <a:rPr lang="en-US" sz="6999" b="1">
                <a:solidFill>
                  <a:srgbClr val="FFFFFF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阻礙: </a:t>
            </a: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8DF5F4F2-870A-E39A-1414-3774683182FE}"/>
              </a:ext>
            </a:extLst>
          </p:cNvPr>
          <p:cNvSpPr txBox="1"/>
          <p:nvPr/>
        </p:nvSpPr>
        <p:spPr>
          <a:xfrm>
            <a:off x="1028700" y="1047750"/>
            <a:ext cx="567361" cy="355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49"/>
              </a:lnSpc>
            </a:pPr>
            <a:r>
              <a:rPr lang="en-US" sz="2499" b="1" dirty="0">
                <a:solidFill>
                  <a:srgbClr val="FFFFFF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02</a:t>
            </a:r>
          </a:p>
        </p:txBody>
      </p:sp>
    </p:spTree>
    <p:extLst>
      <p:ext uri="{BB962C8B-B14F-4D97-AF65-F5344CB8AC3E}">
        <p14:creationId xmlns:p14="http://schemas.microsoft.com/office/powerpoint/2010/main" val="29502227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Adult Asian man wearing chinese costume called &quot;Cheongsam&quot; to celebrate lunar new year Men Stock Photo">
            <a:extLst>
              <a:ext uri="{FF2B5EF4-FFF2-40B4-BE49-F238E27FC236}">
                <a16:creationId xmlns:a16="http://schemas.microsoft.com/office/drawing/2014/main" id="{DFFAA250-5A76-606D-3ED5-2CDAFC5F8B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90800" y="-190500"/>
            <a:ext cx="26230106" cy="17469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3">
            <a:extLst>
              <a:ext uri="{FF2B5EF4-FFF2-40B4-BE49-F238E27FC236}">
                <a16:creationId xmlns:a16="http://schemas.microsoft.com/office/drawing/2014/main" id="{EF8B8791-A7EC-6E5E-9323-0909A22AAD98}"/>
              </a:ext>
            </a:extLst>
          </p:cNvPr>
          <p:cNvSpPr txBox="1"/>
          <p:nvPr/>
        </p:nvSpPr>
        <p:spPr>
          <a:xfrm>
            <a:off x="4071141" y="1519238"/>
            <a:ext cx="13190818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1"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好吧～這邊的人髮型都很短，我把清朝長辮子髮型秀出來，說不定就很顯眼，就能吸引Cici看到了</a:t>
            </a:r>
          </a:p>
        </p:txBody>
      </p:sp>
      <p:sp>
        <p:nvSpPr>
          <p:cNvPr id="3" name="TextBox 4">
            <a:extLst>
              <a:ext uri="{FF2B5EF4-FFF2-40B4-BE49-F238E27FC236}">
                <a16:creationId xmlns:a16="http://schemas.microsoft.com/office/drawing/2014/main" id="{75A5D339-F711-4848-77A3-A5257233B985}"/>
              </a:ext>
            </a:extLst>
          </p:cNvPr>
          <p:cNvSpPr txBox="1"/>
          <p:nvPr/>
        </p:nvSpPr>
        <p:spPr>
          <a:xfrm>
            <a:off x="1732633" y="1038225"/>
            <a:ext cx="2106809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399"/>
              </a:lnSpc>
              <a:spcBef>
                <a:spcPct val="0"/>
              </a:spcBef>
            </a:pPr>
            <a:r>
              <a:rPr lang="en-US" sz="6999" b="1"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努力: </a:t>
            </a:r>
          </a:p>
        </p:txBody>
      </p:sp>
      <p:sp>
        <p:nvSpPr>
          <p:cNvPr id="4" name="TextBox 5">
            <a:extLst>
              <a:ext uri="{FF2B5EF4-FFF2-40B4-BE49-F238E27FC236}">
                <a16:creationId xmlns:a16="http://schemas.microsoft.com/office/drawing/2014/main" id="{B988175C-5145-6206-AA86-959B50A7AB74}"/>
              </a:ext>
            </a:extLst>
          </p:cNvPr>
          <p:cNvSpPr txBox="1"/>
          <p:nvPr/>
        </p:nvSpPr>
        <p:spPr>
          <a:xfrm>
            <a:off x="1028700" y="1047750"/>
            <a:ext cx="567361" cy="355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49"/>
              </a:lnSpc>
            </a:pPr>
            <a:r>
              <a:rPr lang="en-US" sz="2499" b="1" dirty="0"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37777555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Male heavy metal musician playing air guitar  Heavy Metal Stock Photo">
            <a:extLst>
              <a:ext uri="{FF2B5EF4-FFF2-40B4-BE49-F238E27FC236}">
                <a16:creationId xmlns:a16="http://schemas.microsoft.com/office/drawing/2014/main" id="{A1DF2E45-282B-0723-5166-A62CDD8CD2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7200" y="-4838700"/>
            <a:ext cx="19202400" cy="28415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4">
            <a:extLst>
              <a:ext uri="{FF2B5EF4-FFF2-40B4-BE49-F238E27FC236}">
                <a16:creationId xmlns:a16="http://schemas.microsoft.com/office/drawing/2014/main" id="{37CCC7F6-F101-E6A8-8FF3-E5B68D5A722F}"/>
              </a:ext>
            </a:extLst>
          </p:cNvPr>
          <p:cNvSpPr txBox="1"/>
          <p:nvPr/>
        </p:nvSpPr>
        <p:spPr>
          <a:xfrm>
            <a:off x="4196649" y="1368425"/>
            <a:ext cx="13190818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1">
                <a:solidFill>
                  <a:srgbClr val="4D4F5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這裡也有長頭髮男生…還不少…還刺青？！還有鼻環？！我怕痛，別這樣弄我了</a:t>
            </a:r>
          </a:p>
        </p:txBody>
      </p:sp>
      <p:sp>
        <p:nvSpPr>
          <p:cNvPr id="3" name="TextBox 5">
            <a:extLst>
              <a:ext uri="{FF2B5EF4-FFF2-40B4-BE49-F238E27FC236}">
                <a16:creationId xmlns:a16="http://schemas.microsoft.com/office/drawing/2014/main" id="{567CE912-4351-BB9D-E421-8098E2F91641}"/>
              </a:ext>
            </a:extLst>
          </p:cNvPr>
          <p:cNvSpPr txBox="1"/>
          <p:nvPr/>
        </p:nvSpPr>
        <p:spPr>
          <a:xfrm>
            <a:off x="1732633" y="1038225"/>
            <a:ext cx="2106809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399"/>
              </a:lnSpc>
              <a:spcBef>
                <a:spcPct val="0"/>
              </a:spcBef>
            </a:pPr>
            <a:r>
              <a:rPr lang="en-US" sz="6999" b="1">
                <a:solidFill>
                  <a:srgbClr val="FFFFFF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結果: </a:t>
            </a:r>
          </a:p>
        </p:txBody>
      </p:sp>
      <p:sp>
        <p:nvSpPr>
          <p:cNvPr id="4" name="TextBox 6">
            <a:extLst>
              <a:ext uri="{FF2B5EF4-FFF2-40B4-BE49-F238E27FC236}">
                <a16:creationId xmlns:a16="http://schemas.microsoft.com/office/drawing/2014/main" id="{53031F31-3AE8-5957-4EE7-5C784D2EC449}"/>
              </a:ext>
            </a:extLst>
          </p:cNvPr>
          <p:cNvSpPr txBox="1"/>
          <p:nvPr/>
        </p:nvSpPr>
        <p:spPr>
          <a:xfrm>
            <a:off x="1028700" y="1047750"/>
            <a:ext cx="567361" cy="355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49"/>
              </a:lnSpc>
            </a:pPr>
            <a:r>
              <a:rPr lang="en-US" sz="2499" b="1" dirty="0">
                <a:solidFill>
                  <a:srgbClr val="FFFFFF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04</a:t>
            </a:r>
          </a:p>
        </p:txBody>
      </p:sp>
    </p:spTree>
    <p:extLst>
      <p:ext uri="{BB962C8B-B14F-4D97-AF65-F5344CB8AC3E}">
        <p14:creationId xmlns:p14="http://schemas.microsoft.com/office/powerpoint/2010/main" val="21744253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一張含有 文字, 藝術, 人的臉孔, 服裝 的圖片&#10;&#10;自動產生的描述">
            <a:extLst>
              <a:ext uri="{FF2B5EF4-FFF2-40B4-BE49-F238E27FC236}">
                <a16:creationId xmlns:a16="http://schemas.microsoft.com/office/drawing/2014/main" id="{6EA5A557-941E-5046-16E3-F866C6D6DF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2934950"/>
          </a:xfrm>
          <a:prstGeom prst="rect">
            <a:avLst/>
          </a:prstGeom>
        </p:spPr>
      </p:pic>
      <p:sp>
        <p:nvSpPr>
          <p:cNvPr id="2" name="TextBox 4">
            <a:extLst>
              <a:ext uri="{FF2B5EF4-FFF2-40B4-BE49-F238E27FC236}">
                <a16:creationId xmlns:a16="http://schemas.microsoft.com/office/drawing/2014/main" id="{4F52EADE-FF45-224D-1EBD-9C9C1A010728}"/>
              </a:ext>
            </a:extLst>
          </p:cNvPr>
          <p:cNvSpPr txBox="1"/>
          <p:nvPr/>
        </p:nvSpPr>
        <p:spPr>
          <a:xfrm>
            <a:off x="4180650" y="1368425"/>
            <a:ext cx="13190818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1" dirty="0">
                <a:solidFill>
                  <a:schemeClr val="bg1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 咦！「Dialogue No.5 </a:t>
            </a:r>
            <a:r>
              <a:rPr lang="en-US" sz="2000" b="1" dirty="0" err="1">
                <a:solidFill>
                  <a:schemeClr val="bg1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Cici</a:t>
            </a:r>
            <a:r>
              <a:rPr lang="en-US" sz="2000" b="1" dirty="0">
                <a:solidFill>
                  <a:schemeClr val="bg1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 &amp; Vivi」，</a:t>
            </a:r>
            <a:r>
              <a:rPr lang="en-US" sz="2000" b="1" dirty="0" err="1">
                <a:solidFill>
                  <a:schemeClr val="bg1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怎麼這裡也有這海報？難道Cici也有來過嗎？快去瞧瞧</a:t>
            </a:r>
            <a:r>
              <a:rPr lang="en-US" sz="2000" b="1" dirty="0">
                <a:solidFill>
                  <a:schemeClr val="bg1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！</a:t>
            </a:r>
          </a:p>
        </p:txBody>
      </p:sp>
      <p:sp>
        <p:nvSpPr>
          <p:cNvPr id="4" name="TextBox 5">
            <a:extLst>
              <a:ext uri="{FF2B5EF4-FFF2-40B4-BE49-F238E27FC236}">
                <a16:creationId xmlns:a16="http://schemas.microsoft.com/office/drawing/2014/main" id="{9DCB7C15-1A8F-2481-9FC4-23508AEC7960}"/>
              </a:ext>
            </a:extLst>
          </p:cNvPr>
          <p:cNvSpPr txBox="1"/>
          <p:nvPr/>
        </p:nvSpPr>
        <p:spPr>
          <a:xfrm>
            <a:off x="1732633" y="1038225"/>
            <a:ext cx="2618760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399"/>
              </a:lnSpc>
              <a:spcBef>
                <a:spcPct val="0"/>
              </a:spcBef>
            </a:pPr>
            <a:r>
              <a:rPr lang="en-US" sz="6999" b="1">
                <a:solidFill>
                  <a:srgbClr val="FFFFFF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意外:</a:t>
            </a:r>
          </a:p>
        </p:txBody>
      </p:sp>
      <p:sp>
        <p:nvSpPr>
          <p:cNvPr id="5" name="TextBox 6">
            <a:extLst>
              <a:ext uri="{FF2B5EF4-FFF2-40B4-BE49-F238E27FC236}">
                <a16:creationId xmlns:a16="http://schemas.microsoft.com/office/drawing/2014/main" id="{6D8B58C5-AFD7-BAA9-3C2C-5600EA697F9E}"/>
              </a:ext>
            </a:extLst>
          </p:cNvPr>
          <p:cNvSpPr txBox="1"/>
          <p:nvPr/>
        </p:nvSpPr>
        <p:spPr>
          <a:xfrm>
            <a:off x="1028700" y="1047750"/>
            <a:ext cx="567361" cy="355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49"/>
              </a:lnSpc>
            </a:pPr>
            <a:r>
              <a:rPr lang="en-US" sz="2499" b="1" dirty="0">
                <a:solidFill>
                  <a:srgbClr val="FFFFFF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05</a:t>
            </a:r>
          </a:p>
        </p:txBody>
      </p:sp>
    </p:spTree>
    <p:extLst>
      <p:ext uri="{BB962C8B-B14F-4D97-AF65-F5344CB8AC3E}">
        <p14:creationId xmlns:p14="http://schemas.microsoft.com/office/powerpoint/2010/main" val="31928445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Fashion runway Before the event. Catwalk - Stage Stock Photo">
            <a:extLst>
              <a:ext uri="{FF2B5EF4-FFF2-40B4-BE49-F238E27FC236}">
                <a16:creationId xmlns:a16="http://schemas.microsoft.com/office/drawing/2014/main" id="{A48C6E08-CAB8-FCEB-AD57-7019038ADC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26441400" cy="16835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4">
            <a:extLst>
              <a:ext uri="{FF2B5EF4-FFF2-40B4-BE49-F238E27FC236}">
                <a16:creationId xmlns:a16="http://schemas.microsoft.com/office/drawing/2014/main" id="{C96244CC-059F-A2C4-D540-EFD668462273}"/>
              </a:ext>
            </a:extLst>
          </p:cNvPr>
          <p:cNvSpPr txBox="1"/>
          <p:nvPr/>
        </p:nvSpPr>
        <p:spPr>
          <a:xfrm>
            <a:off x="4196649" y="1368425"/>
            <a:ext cx="13190818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1" dirty="0" err="1">
                <a:solidFill>
                  <a:schemeClr val="bg1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好大的場地，Cici在這裡走秀嗎</a:t>
            </a:r>
            <a:r>
              <a:rPr lang="en-US" sz="2000" b="1" dirty="0">
                <a:solidFill>
                  <a:schemeClr val="bg1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？</a:t>
            </a:r>
          </a:p>
        </p:txBody>
      </p:sp>
      <p:sp>
        <p:nvSpPr>
          <p:cNvPr id="3" name="TextBox 5">
            <a:extLst>
              <a:ext uri="{FF2B5EF4-FFF2-40B4-BE49-F238E27FC236}">
                <a16:creationId xmlns:a16="http://schemas.microsoft.com/office/drawing/2014/main" id="{655A721C-B422-D9E1-54F3-407E4D7C2973}"/>
              </a:ext>
            </a:extLst>
          </p:cNvPr>
          <p:cNvSpPr txBox="1"/>
          <p:nvPr/>
        </p:nvSpPr>
        <p:spPr>
          <a:xfrm>
            <a:off x="1732633" y="1038225"/>
            <a:ext cx="2106809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399"/>
              </a:lnSpc>
              <a:spcBef>
                <a:spcPct val="0"/>
              </a:spcBef>
            </a:pPr>
            <a:r>
              <a:rPr lang="en-US" sz="6999" b="1">
                <a:solidFill>
                  <a:srgbClr val="FFFFFF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轉彎:</a:t>
            </a:r>
          </a:p>
        </p:txBody>
      </p:sp>
      <p:sp>
        <p:nvSpPr>
          <p:cNvPr id="4" name="TextBox 6">
            <a:extLst>
              <a:ext uri="{FF2B5EF4-FFF2-40B4-BE49-F238E27FC236}">
                <a16:creationId xmlns:a16="http://schemas.microsoft.com/office/drawing/2014/main" id="{019DDB85-682F-B9F3-5D38-27CA71ACD093}"/>
              </a:ext>
            </a:extLst>
          </p:cNvPr>
          <p:cNvSpPr txBox="1"/>
          <p:nvPr/>
        </p:nvSpPr>
        <p:spPr>
          <a:xfrm>
            <a:off x="1028700" y="1047750"/>
            <a:ext cx="567361" cy="355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49"/>
              </a:lnSpc>
            </a:pPr>
            <a:r>
              <a:rPr lang="en-US" sz="2499" b="1" dirty="0">
                <a:solidFill>
                  <a:srgbClr val="FFFFFF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06</a:t>
            </a:r>
          </a:p>
        </p:txBody>
      </p:sp>
    </p:spTree>
    <p:extLst>
      <p:ext uri="{BB962C8B-B14F-4D97-AF65-F5344CB8AC3E}">
        <p14:creationId xmlns:p14="http://schemas.microsoft.com/office/powerpoint/2010/main" val="34694525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52</TotalTime>
  <Words>198</Words>
  <Application>Microsoft Office PowerPoint</Application>
  <PresentationFormat>自訂</PresentationFormat>
  <Paragraphs>39</Paragraphs>
  <Slides>10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10</vt:i4>
      </vt:variant>
    </vt:vector>
  </HeadingPairs>
  <TitlesOfParts>
    <vt:vector size="16" baseType="lpstr">
      <vt:lpstr>Calibri</vt:lpstr>
      <vt:lpstr>Noto Sans T Chinese</vt:lpstr>
      <vt:lpstr>Microsoft JhengHei</vt:lpstr>
      <vt:lpstr>Noto Sans T Chinese Bold</vt:lpstr>
      <vt:lpstr>Arial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HW3直播用 1029校園</dc:title>
  <cp:lastModifiedBy>林依蒨</cp:lastModifiedBy>
  <cp:revision>4</cp:revision>
  <dcterms:created xsi:type="dcterms:W3CDTF">2006-08-16T00:00:00Z</dcterms:created>
  <dcterms:modified xsi:type="dcterms:W3CDTF">2024-10-31T15:57:43Z</dcterms:modified>
  <dc:identifier>DAGU7N57h_g</dc:identifier>
</cp:coreProperties>
</file>